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6" r:id="rId2"/>
    <p:sldId id="289" r:id="rId3"/>
    <p:sldId id="257" r:id="rId4"/>
    <p:sldId id="309" r:id="rId5"/>
    <p:sldId id="310" r:id="rId6"/>
    <p:sldId id="311" r:id="rId7"/>
    <p:sldId id="312" r:id="rId8"/>
    <p:sldId id="316" r:id="rId9"/>
    <p:sldId id="306" r:id="rId10"/>
    <p:sldId id="345" r:id="rId11"/>
    <p:sldId id="274" r:id="rId12"/>
    <p:sldId id="276" r:id="rId13"/>
    <p:sldId id="275" r:id="rId14"/>
    <p:sldId id="277" r:id="rId15"/>
    <p:sldId id="278" r:id="rId16"/>
    <p:sldId id="279" r:id="rId17"/>
    <p:sldId id="282" r:id="rId18"/>
    <p:sldId id="283" r:id="rId19"/>
    <p:sldId id="271" r:id="rId20"/>
    <p:sldId id="284" r:id="rId21"/>
    <p:sldId id="286" r:id="rId22"/>
    <p:sldId id="285" r:id="rId23"/>
    <p:sldId id="287" r:id="rId24"/>
    <p:sldId id="296" r:id="rId25"/>
    <p:sldId id="304" r:id="rId26"/>
    <p:sldId id="305" r:id="rId27"/>
    <p:sldId id="351" r:id="rId28"/>
    <p:sldId id="352" r:id="rId29"/>
    <p:sldId id="288" r:id="rId30"/>
    <p:sldId id="291" r:id="rId31"/>
    <p:sldId id="293" r:id="rId32"/>
    <p:sldId id="292" r:id="rId33"/>
    <p:sldId id="294" r:id="rId34"/>
    <p:sldId id="295" r:id="rId35"/>
    <p:sldId id="290" r:id="rId36"/>
    <p:sldId id="302" r:id="rId37"/>
    <p:sldId id="303" r:id="rId38"/>
    <p:sldId id="258" r:id="rId39"/>
    <p:sldId id="299" r:id="rId40"/>
    <p:sldId id="344" r:id="rId41"/>
    <p:sldId id="273" r:id="rId42"/>
    <p:sldId id="318" r:id="rId43"/>
    <p:sldId id="259" r:id="rId44"/>
    <p:sldId id="260" r:id="rId45"/>
    <p:sldId id="346" r:id="rId46"/>
    <p:sldId id="347" r:id="rId47"/>
    <p:sldId id="353" r:id="rId48"/>
    <p:sldId id="348" r:id="rId49"/>
    <p:sldId id="349" r:id="rId50"/>
    <p:sldId id="350" r:id="rId51"/>
    <p:sldId id="313" r:id="rId52"/>
    <p:sldId id="339" r:id="rId53"/>
    <p:sldId id="314" r:id="rId54"/>
    <p:sldId id="326" r:id="rId55"/>
    <p:sldId id="319" r:id="rId56"/>
    <p:sldId id="336" r:id="rId57"/>
    <p:sldId id="338" r:id="rId58"/>
    <p:sldId id="322" r:id="rId59"/>
    <p:sldId id="323" r:id="rId60"/>
    <p:sldId id="321" r:id="rId61"/>
    <p:sldId id="325" r:id="rId62"/>
    <p:sldId id="320" r:id="rId63"/>
    <p:sldId id="324" r:id="rId64"/>
    <p:sldId id="343" r:id="rId65"/>
    <p:sldId id="342" r:id="rId66"/>
    <p:sldId id="333" r:id="rId67"/>
    <p:sldId id="329" r:id="rId68"/>
    <p:sldId id="334" r:id="rId69"/>
    <p:sldId id="341" r:id="rId70"/>
    <p:sldId id="328" r:id="rId71"/>
    <p:sldId id="331" r:id="rId72"/>
    <p:sldId id="332" r:id="rId73"/>
    <p:sldId id="335" r:id="rId74"/>
    <p:sldId id="340" r:id="rId75"/>
    <p:sldId id="354" r:id="rId76"/>
    <p:sldId id="337" r:id="rId77"/>
    <p:sldId id="355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EA45-DA1F-428C-8D22-C35784F056A5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418EF9BE-5EDE-4D39-8018-BDAF3F163A0B}">
      <dgm:prSet phldrT="[Text]" custT="1"/>
      <dgm:spPr/>
      <dgm:t>
        <a:bodyPr/>
        <a:lstStyle/>
        <a:p>
          <a:r>
            <a:rPr lang="en-US" sz="2000" dirty="0" smtClean="0"/>
            <a:t>Program written in C</a:t>
          </a:r>
          <a:endParaRPr lang="en-US" sz="2000" dirty="0"/>
        </a:p>
      </dgm:t>
    </dgm:pt>
    <dgm:pt modelId="{0186B090-FC93-45B0-B490-78D8651796AA}" type="parTrans" cxnId="{AF03E5E4-FFEE-45CF-A41C-43650F0C48FA}">
      <dgm:prSet/>
      <dgm:spPr/>
      <dgm:t>
        <a:bodyPr/>
        <a:lstStyle/>
        <a:p>
          <a:endParaRPr lang="en-US"/>
        </a:p>
      </dgm:t>
    </dgm:pt>
    <dgm:pt modelId="{A660F6DC-18D1-4EAC-A8E6-4A9E296C3098}" type="sibTrans" cxnId="{AF03E5E4-FFEE-45CF-A41C-43650F0C48FA}">
      <dgm:prSet/>
      <dgm:spPr/>
      <dgm:t>
        <a:bodyPr/>
        <a:lstStyle/>
        <a:p>
          <a:endParaRPr lang="en-US"/>
        </a:p>
      </dgm:t>
    </dgm:pt>
    <dgm:pt modelId="{8F5D241C-0F3B-401C-B1C0-CF1C7B6AB94B}">
      <dgm:prSet phldrT="[Text]" custT="1"/>
      <dgm:spPr/>
      <dgm:t>
        <a:bodyPr/>
        <a:lstStyle/>
        <a:p>
          <a:r>
            <a:rPr lang="en-US" sz="1700" dirty="0" smtClean="0"/>
            <a:t>Converted into .HEX format</a:t>
          </a:r>
          <a:endParaRPr lang="en-US" sz="1700" dirty="0"/>
        </a:p>
      </dgm:t>
    </dgm:pt>
    <dgm:pt modelId="{2E6ECBE4-EB71-4917-8353-4FE87E4FEA3A}" type="parTrans" cxnId="{A02D2903-4CB2-49BF-94D1-3DB75709008A}">
      <dgm:prSet/>
      <dgm:spPr/>
      <dgm:t>
        <a:bodyPr/>
        <a:lstStyle/>
        <a:p>
          <a:endParaRPr lang="en-US"/>
        </a:p>
      </dgm:t>
    </dgm:pt>
    <dgm:pt modelId="{3EACF063-4C8D-495D-A5B1-BD1E138D55DC}" type="sibTrans" cxnId="{A02D2903-4CB2-49BF-94D1-3DB75709008A}">
      <dgm:prSet/>
      <dgm:spPr/>
      <dgm:t>
        <a:bodyPr/>
        <a:lstStyle/>
        <a:p>
          <a:endParaRPr lang="en-US"/>
        </a:p>
      </dgm:t>
    </dgm:pt>
    <dgm:pt modelId="{2CF1A89B-9334-4FD9-B17A-13808C161444}">
      <dgm:prSet phldrT="[Text]" custT="1"/>
      <dgm:spPr/>
      <dgm:t>
        <a:bodyPr/>
        <a:lstStyle/>
        <a:p>
          <a:r>
            <a:rPr lang="en-US" sz="1600" dirty="0" smtClean="0"/>
            <a:t>Dumping the .hex file into µC</a:t>
          </a:r>
          <a:endParaRPr lang="en-US" sz="1600" dirty="0"/>
        </a:p>
      </dgm:t>
    </dgm:pt>
    <dgm:pt modelId="{DAF0A216-F2F8-4B58-9010-12F2A3577314}" type="parTrans" cxnId="{C18C68EF-647C-4883-A9CB-E2215D6F5FE4}">
      <dgm:prSet/>
      <dgm:spPr/>
      <dgm:t>
        <a:bodyPr/>
        <a:lstStyle/>
        <a:p>
          <a:endParaRPr lang="en-US"/>
        </a:p>
      </dgm:t>
    </dgm:pt>
    <dgm:pt modelId="{B5291035-350E-4584-AA35-13E3C40706C3}" type="sibTrans" cxnId="{C18C68EF-647C-4883-A9CB-E2215D6F5FE4}">
      <dgm:prSet/>
      <dgm:spPr/>
      <dgm:t>
        <a:bodyPr/>
        <a:lstStyle/>
        <a:p>
          <a:endParaRPr lang="en-US"/>
        </a:p>
      </dgm:t>
    </dgm:pt>
    <dgm:pt modelId="{F3D174E0-12FC-4F4D-A097-CF1DF3E4AF82}">
      <dgm:prSet phldrT="[Text]" custT="1"/>
      <dgm:spPr/>
      <dgm:t>
        <a:bodyPr/>
        <a:lstStyle/>
        <a:p>
          <a:r>
            <a:rPr lang="en-US" sz="1900" dirty="0" smtClean="0"/>
            <a:t>Compiled into assembly</a:t>
          </a:r>
          <a:endParaRPr lang="en-US" sz="1900" dirty="0"/>
        </a:p>
      </dgm:t>
    </dgm:pt>
    <dgm:pt modelId="{A6D93B76-342E-474F-9E8A-F579765A7A3D}" type="parTrans" cxnId="{4340D1FD-96C9-4A7E-961B-FBD9A2199BC6}">
      <dgm:prSet/>
      <dgm:spPr/>
      <dgm:t>
        <a:bodyPr/>
        <a:lstStyle/>
        <a:p>
          <a:endParaRPr lang="en-US"/>
        </a:p>
      </dgm:t>
    </dgm:pt>
    <dgm:pt modelId="{1C05BA54-DF2B-412D-BC83-0D29DCC4436C}" type="sibTrans" cxnId="{4340D1FD-96C9-4A7E-961B-FBD9A2199BC6}">
      <dgm:prSet/>
      <dgm:spPr/>
      <dgm:t>
        <a:bodyPr/>
        <a:lstStyle/>
        <a:p>
          <a:endParaRPr lang="en-US"/>
        </a:p>
      </dgm:t>
    </dgm:pt>
    <dgm:pt modelId="{7C8FCB9C-ADD9-4A49-9D01-18326AAB36E0}" type="pres">
      <dgm:prSet presAssocID="{7075EA45-DA1F-428C-8D22-C35784F056A5}" presName="Name0" presStyleCnt="0">
        <dgm:presLayoutVars>
          <dgm:dir/>
          <dgm:resizeHandles val="exact"/>
        </dgm:presLayoutVars>
      </dgm:prSet>
      <dgm:spPr/>
    </dgm:pt>
    <dgm:pt modelId="{63CAA447-CF03-4E6F-AADB-0C61B74D558E}" type="pres">
      <dgm:prSet presAssocID="{418EF9BE-5EDE-4D39-8018-BDAF3F163A0B}" presName="parTxOnly" presStyleLbl="node1" presStyleIdx="0" presStyleCnt="4" custLinFactNeighborX="-498" custLinFactNeighborY="-9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86046-FA45-442F-B8D8-E9AC676B7244}" type="pres">
      <dgm:prSet presAssocID="{A660F6DC-18D1-4EAC-A8E6-4A9E296C3098}" presName="parSpace" presStyleCnt="0"/>
      <dgm:spPr/>
    </dgm:pt>
    <dgm:pt modelId="{E267934A-E557-4303-BA96-A0773328F0D7}" type="pres">
      <dgm:prSet presAssocID="{F3D174E0-12FC-4F4D-A097-CF1DF3E4AF82}" presName="parTxOnly" presStyleLbl="node1" presStyleIdx="1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58EF-AA8C-4788-90AD-02B747AFCE0E}" type="pres">
      <dgm:prSet presAssocID="{1C05BA54-DF2B-412D-BC83-0D29DCC4436C}" presName="parSpace" presStyleCnt="0"/>
      <dgm:spPr/>
    </dgm:pt>
    <dgm:pt modelId="{C0514AF3-4582-4736-BE10-67DB0AB9AD84}" type="pres">
      <dgm:prSet presAssocID="{8F5D241C-0F3B-401C-B1C0-CF1C7B6AB94B}" presName="parTxOnly" presStyleLbl="node1" presStyleIdx="2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E84E4-F0A8-4222-BBDD-7962F930A1C9}" type="pres">
      <dgm:prSet presAssocID="{3EACF063-4C8D-495D-A5B1-BD1E138D55DC}" presName="parSpace" presStyleCnt="0"/>
      <dgm:spPr/>
    </dgm:pt>
    <dgm:pt modelId="{02AACD93-9E75-48FB-8E60-71C2F118972F}" type="pres">
      <dgm:prSet presAssocID="{2CF1A89B-9334-4FD9-B17A-13808C161444}" presName="parTxOnly" presStyleLbl="node1" presStyleIdx="3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F88D1-D8EF-483C-9CF3-9E83587AEF68}" type="presOf" srcId="{7075EA45-DA1F-428C-8D22-C35784F056A5}" destId="{7C8FCB9C-ADD9-4A49-9D01-18326AAB36E0}" srcOrd="0" destOrd="0" presId="urn:microsoft.com/office/officeart/2005/8/layout/hChevron3"/>
    <dgm:cxn modelId="{B9E5E3B1-A63C-4392-BEC5-A3D963F0032B}" type="presOf" srcId="{8F5D241C-0F3B-401C-B1C0-CF1C7B6AB94B}" destId="{C0514AF3-4582-4736-BE10-67DB0AB9AD84}" srcOrd="0" destOrd="0" presId="urn:microsoft.com/office/officeart/2005/8/layout/hChevron3"/>
    <dgm:cxn modelId="{C18C68EF-647C-4883-A9CB-E2215D6F5FE4}" srcId="{7075EA45-DA1F-428C-8D22-C35784F056A5}" destId="{2CF1A89B-9334-4FD9-B17A-13808C161444}" srcOrd="3" destOrd="0" parTransId="{DAF0A216-F2F8-4B58-9010-12F2A3577314}" sibTransId="{B5291035-350E-4584-AA35-13E3C40706C3}"/>
    <dgm:cxn modelId="{AF03E5E4-FFEE-45CF-A41C-43650F0C48FA}" srcId="{7075EA45-DA1F-428C-8D22-C35784F056A5}" destId="{418EF9BE-5EDE-4D39-8018-BDAF3F163A0B}" srcOrd="0" destOrd="0" parTransId="{0186B090-FC93-45B0-B490-78D8651796AA}" sibTransId="{A660F6DC-18D1-4EAC-A8E6-4A9E296C3098}"/>
    <dgm:cxn modelId="{C8CB7D89-CEE0-471C-8FF0-B8FC7B602911}" type="presOf" srcId="{2CF1A89B-9334-4FD9-B17A-13808C161444}" destId="{02AACD93-9E75-48FB-8E60-71C2F118972F}" srcOrd="0" destOrd="0" presId="urn:microsoft.com/office/officeart/2005/8/layout/hChevron3"/>
    <dgm:cxn modelId="{A340633A-A81F-4547-9F86-FBB4A30C3A09}" type="presOf" srcId="{418EF9BE-5EDE-4D39-8018-BDAF3F163A0B}" destId="{63CAA447-CF03-4E6F-AADB-0C61B74D558E}" srcOrd="0" destOrd="0" presId="urn:microsoft.com/office/officeart/2005/8/layout/hChevron3"/>
    <dgm:cxn modelId="{A02D2903-4CB2-49BF-94D1-3DB75709008A}" srcId="{7075EA45-DA1F-428C-8D22-C35784F056A5}" destId="{8F5D241C-0F3B-401C-B1C0-CF1C7B6AB94B}" srcOrd="2" destOrd="0" parTransId="{2E6ECBE4-EB71-4917-8353-4FE87E4FEA3A}" sibTransId="{3EACF063-4C8D-495D-A5B1-BD1E138D55DC}"/>
    <dgm:cxn modelId="{4340D1FD-96C9-4A7E-961B-FBD9A2199BC6}" srcId="{7075EA45-DA1F-428C-8D22-C35784F056A5}" destId="{F3D174E0-12FC-4F4D-A097-CF1DF3E4AF82}" srcOrd="1" destOrd="0" parTransId="{A6D93B76-342E-474F-9E8A-F579765A7A3D}" sibTransId="{1C05BA54-DF2B-412D-BC83-0D29DCC4436C}"/>
    <dgm:cxn modelId="{2858A9DB-467D-4372-8714-A83AD9D4F236}" type="presOf" srcId="{F3D174E0-12FC-4F4D-A097-CF1DF3E4AF82}" destId="{E267934A-E557-4303-BA96-A0773328F0D7}" srcOrd="0" destOrd="0" presId="urn:microsoft.com/office/officeart/2005/8/layout/hChevron3"/>
    <dgm:cxn modelId="{1AA3E44F-D79A-4E12-887B-2640DBDA8BC4}" type="presParOf" srcId="{7C8FCB9C-ADD9-4A49-9D01-18326AAB36E0}" destId="{63CAA447-CF03-4E6F-AADB-0C61B74D558E}" srcOrd="0" destOrd="0" presId="urn:microsoft.com/office/officeart/2005/8/layout/hChevron3"/>
    <dgm:cxn modelId="{45AD36A2-29DA-44AA-A11A-C553F62965E1}" type="presParOf" srcId="{7C8FCB9C-ADD9-4A49-9D01-18326AAB36E0}" destId="{60F86046-FA45-442F-B8D8-E9AC676B7244}" srcOrd="1" destOrd="0" presId="urn:microsoft.com/office/officeart/2005/8/layout/hChevron3"/>
    <dgm:cxn modelId="{A6875A56-135C-4DC1-8F9D-62CC6BB4044E}" type="presParOf" srcId="{7C8FCB9C-ADD9-4A49-9D01-18326AAB36E0}" destId="{E267934A-E557-4303-BA96-A0773328F0D7}" srcOrd="2" destOrd="0" presId="urn:microsoft.com/office/officeart/2005/8/layout/hChevron3"/>
    <dgm:cxn modelId="{2B23583D-95E0-45D5-A8CC-0D1BF1C8F746}" type="presParOf" srcId="{7C8FCB9C-ADD9-4A49-9D01-18326AAB36E0}" destId="{632558EF-AA8C-4788-90AD-02B747AFCE0E}" srcOrd="3" destOrd="0" presId="urn:microsoft.com/office/officeart/2005/8/layout/hChevron3"/>
    <dgm:cxn modelId="{EB2053C5-1EB2-457F-8B1F-CFB333F99913}" type="presParOf" srcId="{7C8FCB9C-ADD9-4A49-9D01-18326AAB36E0}" destId="{C0514AF3-4582-4736-BE10-67DB0AB9AD84}" srcOrd="4" destOrd="0" presId="urn:microsoft.com/office/officeart/2005/8/layout/hChevron3"/>
    <dgm:cxn modelId="{45C9872F-7F53-4C2F-B019-9757E1AAB06F}" type="presParOf" srcId="{7C8FCB9C-ADD9-4A49-9D01-18326AAB36E0}" destId="{7DCE84E4-F0A8-4222-BBDD-7962F930A1C9}" srcOrd="5" destOrd="0" presId="urn:microsoft.com/office/officeart/2005/8/layout/hChevron3"/>
    <dgm:cxn modelId="{5C34A429-14E2-495A-BB44-EEBE168EFF04}" type="presParOf" srcId="{7C8FCB9C-ADD9-4A49-9D01-18326AAB36E0}" destId="{02AACD93-9E75-48FB-8E60-71C2F118972F}" srcOrd="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5688-D1BA-4C0B-B849-34DAF491B122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2419-E9AF-4B4B-AB6E-271DB58664A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2419-E9AF-4B4B-AB6E-271DB58664A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Poster_WorldMakerFaire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318-00086.3GP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227-00081.3GP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../bb%20vids/VID-20140228-00083.3G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98854"/>
            <a:ext cx="8077200" cy="1673352"/>
          </a:xfrm>
        </p:spPr>
        <p:txBody>
          <a:bodyPr/>
          <a:lstStyle/>
          <a:p>
            <a:r>
              <a:rPr lang="en-US" dirty="0" smtClean="0"/>
              <a:t>Arduino Workshop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3000372"/>
            <a:ext cx="8077200" cy="149961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28-29 March 2014 </a:t>
            </a:r>
            <a:endParaRPr lang="en-IN" dirty="0"/>
          </a:p>
        </p:txBody>
      </p:sp>
      <p:pic>
        <p:nvPicPr>
          <p:cNvPr id="4" name="Picture 3" descr="Final inkscape (copy)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5500702"/>
            <a:ext cx="4143404" cy="702248"/>
          </a:xfrm>
          <a:prstGeom prst="rect">
            <a:avLst/>
          </a:prstGeom>
        </p:spPr>
      </p:pic>
      <p:pic>
        <p:nvPicPr>
          <p:cNvPr id="5" name="Picture 4" descr="logo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0"/>
            <a:ext cx="9144000" cy="381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family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Open PDF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input/outputs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Digital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6" name="Content Placeholder 5" descr="basicwaveforms-405x24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24" y="1928803"/>
            <a:ext cx="7137952" cy="43180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4" name="Content Placeholder 3" descr="bigstockphoto_Audio_Signal_129309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63" y="1774825"/>
            <a:ext cx="622727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url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6" y="2889236"/>
            <a:ext cx="8080288" cy="239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candle_pw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23" y="1774825"/>
            <a:ext cx="798035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signal has only two values</a:t>
            </a:r>
          </a:p>
          <a:p>
            <a:r>
              <a:rPr lang="en-US" dirty="0" smtClean="0"/>
              <a:t>Analog signal has many(infinite) values</a:t>
            </a:r>
          </a:p>
          <a:p>
            <a:r>
              <a:rPr lang="en-US" dirty="0" smtClean="0"/>
              <a:t>Using electronics techniques, we can convert</a:t>
            </a:r>
          </a:p>
          <a:p>
            <a:pPr lvl="1"/>
            <a:r>
              <a:rPr lang="en-US" dirty="0" smtClean="0"/>
              <a:t>Analog signal to Digital signal</a:t>
            </a:r>
          </a:p>
          <a:p>
            <a:pPr lvl="1"/>
            <a:r>
              <a:rPr lang="en-US" dirty="0" smtClean="0"/>
              <a:t>Digital signal to Analog signal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Current?</a:t>
            </a:r>
            <a:endParaRPr lang="en-IN" dirty="0"/>
          </a:p>
        </p:txBody>
      </p:sp>
      <p:pic>
        <p:nvPicPr>
          <p:cNvPr id="6" name="Content Placeholder 5" descr="0501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714488"/>
            <a:ext cx="5776677" cy="462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7158" y="2000240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I</a:t>
            </a:r>
          </a:p>
          <a:p>
            <a:r>
              <a:rPr lang="en-US" dirty="0" smtClean="0"/>
              <a:t>Unit : Ampere (A)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Volt?</a:t>
            </a:r>
            <a:endParaRPr lang="en-IN" dirty="0"/>
          </a:p>
        </p:txBody>
      </p:sp>
      <p:pic>
        <p:nvPicPr>
          <p:cNvPr id="4" name="Content Placeholder 3" descr="0502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1785926"/>
            <a:ext cx="7153275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720" y="192880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V</a:t>
            </a:r>
          </a:p>
          <a:p>
            <a:r>
              <a:rPr lang="en-US" dirty="0" smtClean="0"/>
              <a:t>Unit : volt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Electronics Components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smtClean="0"/>
              <a:t>Light Emitting Diode (LED)</a:t>
            </a:r>
          </a:p>
          <a:p>
            <a:pPr lvl="1"/>
            <a:r>
              <a:rPr lang="en-US" dirty="0" smtClean="0"/>
              <a:t>Bread-board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buzzer</a:t>
            </a:r>
          </a:p>
          <a:p>
            <a:pPr lvl="1"/>
            <a:r>
              <a:rPr lang="en-US" dirty="0" smtClean="0"/>
              <a:t>LDR</a:t>
            </a:r>
          </a:p>
          <a:p>
            <a:pPr lvl="1"/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f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41" y="1581922"/>
            <a:ext cx="7302526" cy="52760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Resistor?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R</a:t>
            </a:r>
          </a:p>
          <a:p>
            <a:r>
              <a:rPr lang="en-US" dirty="0" smtClean="0"/>
              <a:t>Unit : ohm</a:t>
            </a:r>
          </a:p>
          <a:p>
            <a:r>
              <a:rPr lang="en-US" dirty="0" smtClean="0"/>
              <a:t>Schematic symbol : </a:t>
            </a:r>
          </a:p>
          <a:p>
            <a:r>
              <a:rPr lang="en-US" dirty="0" smtClean="0"/>
              <a:t>Resists the flow of current</a:t>
            </a:r>
            <a:endParaRPr lang="en-IN" dirty="0"/>
          </a:p>
        </p:txBody>
      </p:sp>
      <p:pic>
        <p:nvPicPr>
          <p:cNvPr id="6" name="Picture 5" descr="resis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714620"/>
            <a:ext cx="1905000" cy="714375"/>
          </a:xfrm>
          <a:prstGeom prst="rect">
            <a:avLst/>
          </a:prstGeom>
        </p:spPr>
      </p:pic>
      <p:pic>
        <p:nvPicPr>
          <p:cNvPr id="7" name="Picture 6" descr="a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4" y="3944462"/>
            <a:ext cx="5100328" cy="291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</a:t>
            </a:r>
            <a:r>
              <a:rPr lang="en-US" dirty="0" err="1" smtClean="0"/>
              <a:t>colour</a:t>
            </a:r>
            <a:r>
              <a:rPr lang="en-US" dirty="0" smtClean="0"/>
              <a:t> code</a:t>
            </a:r>
            <a:endParaRPr lang="en-IN" dirty="0"/>
          </a:p>
        </p:txBody>
      </p:sp>
      <p:pic>
        <p:nvPicPr>
          <p:cNvPr id="4" name="Content Placeholder 3" descr="9258779-13637339169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34" y="1774825"/>
            <a:ext cx="7295732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V, I and R</a:t>
            </a:r>
            <a:endParaRPr lang="en-IN" dirty="0"/>
          </a:p>
        </p:txBody>
      </p:sp>
      <p:pic>
        <p:nvPicPr>
          <p:cNvPr id="4" name="Content Placeholder 3" descr="volt-amp-oh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6" y="1785926"/>
            <a:ext cx="3486685" cy="4625975"/>
          </a:xfrm>
        </p:spPr>
      </p:pic>
      <p:pic>
        <p:nvPicPr>
          <p:cNvPr id="11266" name="Picture 2" descr="https://encrypted-tbn1.gstatic.com/images?q=tbn:ANd9GcS6SGKmjwjmaNqalioC-8rWATb5503WCHbExH2W6iz1ByyeUC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928934"/>
            <a:ext cx="2000264" cy="7352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7224" y="250030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Ohms’s</a:t>
            </a:r>
            <a:r>
              <a:rPr lang="en-US" sz="2400" dirty="0" smtClean="0"/>
              <a:t> Law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C</a:t>
            </a:r>
          </a:p>
          <a:p>
            <a:r>
              <a:rPr lang="en-US" dirty="0" smtClean="0"/>
              <a:t>Unit : Farad</a:t>
            </a:r>
          </a:p>
          <a:p>
            <a:r>
              <a:rPr lang="en-US" dirty="0" smtClean="0"/>
              <a:t>Schematic Symbol:</a:t>
            </a:r>
          </a:p>
          <a:p>
            <a:r>
              <a:rPr lang="en-US" dirty="0" smtClean="0"/>
              <a:t>Stores electrical charge</a:t>
            </a:r>
          </a:p>
        </p:txBody>
      </p:sp>
      <p:pic>
        <p:nvPicPr>
          <p:cNvPr id="4" name="Picture 3" descr="capacitor_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2928934"/>
            <a:ext cx="1143006" cy="396248"/>
          </a:xfrm>
          <a:prstGeom prst="rect">
            <a:avLst/>
          </a:prstGeom>
        </p:spPr>
      </p:pic>
      <p:pic>
        <p:nvPicPr>
          <p:cNvPr id="5" name="Picture 4" descr="cap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3429000"/>
            <a:ext cx="8510016" cy="320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sizes and shape and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Longer leg is Anode and shorter is </a:t>
            </a:r>
            <a:r>
              <a:rPr lang="en-US" dirty="0" err="1" smtClean="0"/>
              <a:t>cathod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Schematic symbol:</a:t>
            </a:r>
            <a:endParaRPr lang="en-IN" dirty="0"/>
          </a:p>
        </p:txBody>
      </p:sp>
      <p:pic>
        <p:nvPicPr>
          <p:cNvPr id="5" name="Picture 4" descr="799px-Verschiedene_LE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429000"/>
            <a:ext cx="7718864" cy="2714644"/>
          </a:xfrm>
          <a:prstGeom prst="rect">
            <a:avLst/>
          </a:prstGeom>
        </p:spPr>
      </p:pic>
      <p:pic>
        <p:nvPicPr>
          <p:cNvPr id="6" name="Picture 5" descr="250px-LED_symbol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2695577"/>
            <a:ext cx="23812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od_symb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047856"/>
            <a:ext cx="1023952" cy="1023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625609"/>
          </a:xfrm>
        </p:spPr>
        <p:txBody>
          <a:bodyPr/>
          <a:lstStyle/>
          <a:p>
            <a:r>
              <a:rPr lang="en-US" dirty="0" smtClean="0"/>
              <a:t>One way street for current.</a:t>
            </a:r>
          </a:p>
          <a:p>
            <a:r>
              <a:rPr lang="en-US" dirty="0" smtClean="0"/>
              <a:t>Schematic symbol:</a:t>
            </a:r>
          </a:p>
          <a:p>
            <a:endParaRPr lang="en-IN" dirty="0"/>
          </a:p>
        </p:txBody>
      </p:sp>
      <p:pic>
        <p:nvPicPr>
          <p:cNvPr id="5" name="Picture 4" descr="dio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786058"/>
            <a:ext cx="3876842" cy="3149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piezo</a:t>
            </a:r>
            <a:r>
              <a:rPr lang="en-US" dirty="0" smtClean="0"/>
              <a:t> crystal</a:t>
            </a:r>
          </a:p>
          <a:p>
            <a:r>
              <a:rPr lang="en-US" dirty="0" smtClean="0"/>
              <a:t>Converts DC current to sound</a:t>
            </a:r>
          </a:p>
          <a:p>
            <a:endParaRPr lang="en-IN" dirty="0"/>
          </a:p>
        </p:txBody>
      </p:sp>
      <p:pic>
        <p:nvPicPr>
          <p:cNvPr id="4" name="Picture 3" descr="buzz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42" y="3148002"/>
            <a:ext cx="2709890" cy="2709890"/>
          </a:xfrm>
          <a:prstGeom prst="rect">
            <a:avLst/>
          </a:prstGeom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285992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resistance based on light incident on it.</a:t>
            </a:r>
          </a:p>
          <a:p>
            <a:endParaRPr lang="en-IN" dirty="0"/>
          </a:p>
        </p:txBody>
      </p:sp>
      <p:pic>
        <p:nvPicPr>
          <p:cNvPr id="4" name="Picture 3" descr="vdiv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905076"/>
            <a:ext cx="5728498" cy="395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switch or amplifier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3562310"/>
            <a:ext cx="7198114" cy="329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bjt-current-flo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2214554"/>
            <a:ext cx="4968420" cy="280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9139a8ce395fb4370000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64" y="2103418"/>
            <a:ext cx="7583672" cy="3968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Arduino IDE from </a:t>
            </a:r>
            <a:r>
              <a:rPr lang="en-US" dirty="0" smtClean="0">
                <a:hlinkClick r:id="rId3"/>
              </a:rPr>
              <a:t>www.arduino.cc</a:t>
            </a:r>
            <a:endParaRPr lang="en-US" dirty="0" smtClean="0"/>
          </a:p>
          <a:p>
            <a:r>
              <a:rPr lang="en-US" dirty="0" smtClean="0"/>
              <a:t>Register yourself on http://forum.black-electronics.com/</a:t>
            </a:r>
          </a:p>
          <a:p>
            <a:r>
              <a:rPr lang="en-US" dirty="0" smtClean="0"/>
              <a:t>Connect the board and install the drivers.</a:t>
            </a:r>
          </a:p>
          <a:p>
            <a:r>
              <a:rPr lang="en-US" dirty="0" smtClean="0"/>
              <a:t>This presentation and programs used in this workshop will be available on </a:t>
            </a:r>
            <a:r>
              <a:rPr lang="en-US" dirty="0" smtClean="0"/>
              <a:t>https://github.com/hemalchevli/Arduino-Workshop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86d2ce395ff76600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944687"/>
            <a:ext cx="5715000" cy="428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ad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5" y="1531962"/>
            <a:ext cx="6925470" cy="5540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c500ce395f5a49000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" y="1531914"/>
            <a:ext cx="9128208" cy="5111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3a1dfbce395fe624000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178050"/>
            <a:ext cx="5715000" cy="3819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breadboar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1149"/>
            <a:ext cx="7000924" cy="46133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Symbols</a:t>
            </a:r>
            <a:endParaRPr lang="en-IN" dirty="0"/>
          </a:p>
        </p:txBody>
      </p:sp>
      <p:pic>
        <p:nvPicPr>
          <p:cNvPr id="4" name="Content Placeholder 3" descr="51cdc767ce395f7558000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966898"/>
            <a:ext cx="8554602" cy="35338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</a:t>
            </a:r>
            <a:endParaRPr lang="en-IN" dirty="0"/>
          </a:p>
        </p:txBody>
      </p:sp>
      <p:pic>
        <p:nvPicPr>
          <p:cNvPr id="4" name="Content Placeholder 3" descr="e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0551"/>
            <a:ext cx="8229600" cy="281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IN" dirty="0"/>
          </a:p>
        </p:txBody>
      </p:sp>
      <p:pic>
        <p:nvPicPr>
          <p:cNvPr id="4" name="Content Placeholder 3" descr="red-Co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427"/>
            <a:ext cx="8229600" cy="43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Board</a:t>
            </a:r>
            <a:endParaRPr lang="en-IN" dirty="0"/>
          </a:p>
        </p:txBody>
      </p:sp>
      <p:pic>
        <p:nvPicPr>
          <p:cNvPr id="4" name="Content Placeholder 3" descr="ur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26" y="1531916"/>
            <a:ext cx="6170948" cy="5111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Board</a:t>
            </a:r>
            <a:endParaRPr lang="en-IN" dirty="0"/>
          </a:p>
        </p:txBody>
      </p:sp>
      <p:pic>
        <p:nvPicPr>
          <p:cNvPr id="4" name="Content Placeholder 3" descr="arduino_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66" y="1746228"/>
            <a:ext cx="6572868" cy="4683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3" name="Content Placeholder 6"/>
          <p:cNvGrpSpPr>
            <a:grpSpLocks noGrp="1"/>
          </p:cNvGrpSpPr>
          <p:nvPr>
            <p:ph sz="quarter" idx="1"/>
          </p:nvPr>
        </p:nvGrpSpPr>
        <p:grpSpPr>
          <a:xfrm>
            <a:off x="671450" y="1661028"/>
            <a:ext cx="7258136" cy="5054120"/>
            <a:chOff x="1925638" y="1554163"/>
            <a:chExt cx="5486400" cy="36512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421063" y="155416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9256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dirty="0"/>
                <a:t>Microprocessors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48974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Microcontrollers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925638" y="3757613"/>
              <a:ext cx="990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9736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925638" y="46720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DSPs, PC</a:t>
              </a: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8880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16 bit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68024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3449638" y="37576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64 bit</a:t>
              </a:r>
            </a:p>
          </p:txBody>
        </p:sp>
        <p:cxnSp>
          <p:nvCxnSpPr>
            <p:cNvPr id="17" name="AutoShape 15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3552826" y="1717675"/>
              <a:ext cx="755650" cy="149542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16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rot="16200000" flipH="1">
              <a:off x="5038726" y="1727200"/>
              <a:ext cx="755650" cy="147637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1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rot="5400000">
              <a:off x="2611438" y="31861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AutoShape 19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 rot="16200000" flipH="1">
              <a:off x="3354388" y="32051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AutoShape 20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rot="16200000" flipH="1">
              <a:off x="2611438" y="41005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AutoShape 21"/>
            <p:cNvCxnSpPr>
              <a:cxnSpLocks noChangeShapeType="1"/>
              <a:stCxn id="16" idx="2"/>
              <a:endCxn id="13" idx="0"/>
            </p:cNvCxnSpPr>
            <p:nvPr/>
          </p:nvCxnSpPr>
          <p:spPr bwMode="auto">
            <a:xfrm rot="5400000">
              <a:off x="3354388" y="41195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AutoShape 22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rot="5400000">
              <a:off x="5564188" y="3090863"/>
              <a:ext cx="304800" cy="8763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AutoShape 23"/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 rot="16200000" flipH="1">
              <a:off x="6021388" y="3509963"/>
              <a:ext cx="304800" cy="381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AutoShape 24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rot="16200000" flipH="1">
              <a:off x="6478588" y="3052763"/>
              <a:ext cx="304800" cy="9525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48974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CISC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4976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RISC</a:t>
              </a:r>
            </a:p>
          </p:txBody>
        </p:sp>
        <p:cxnSp>
          <p:nvCxnSpPr>
            <p:cNvPr id="28" name="AutoShape 27"/>
            <p:cNvCxnSpPr>
              <a:cxnSpLocks noChangeShapeType="1"/>
              <a:stCxn id="12" idx="2"/>
              <a:endCxn id="27" idx="0"/>
            </p:cNvCxnSpPr>
            <p:nvPr/>
          </p:nvCxnSpPr>
          <p:spPr bwMode="auto">
            <a:xfrm rot="16200000" flipH="1">
              <a:off x="5888038" y="3605213"/>
              <a:ext cx="457200" cy="16764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AutoShape 28"/>
            <p:cNvCxnSpPr>
              <a:cxnSpLocks noChangeShapeType="1"/>
              <a:stCxn id="15" idx="2"/>
              <a:endCxn id="26" idx="0"/>
            </p:cNvCxnSpPr>
            <p:nvPr/>
          </p:nvCxnSpPr>
          <p:spPr bwMode="auto">
            <a:xfrm rot="5400000">
              <a:off x="6002338" y="3567113"/>
              <a:ext cx="457200" cy="17526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AutoShape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6192838" y="4214813"/>
              <a:ext cx="0" cy="2286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heart - atmega328</a:t>
            </a:r>
            <a:endParaRPr lang="en-IN" dirty="0"/>
          </a:p>
        </p:txBody>
      </p:sp>
      <p:pic>
        <p:nvPicPr>
          <p:cNvPr id="4" name="Content Placeholder 3" descr="Arduino-To-Atmega8-Pi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3927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IN" dirty="0"/>
          </a:p>
        </p:txBody>
      </p:sp>
      <p:pic>
        <p:nvPicPr>
          <p:cNvPr id="4" name="Content Placeholder 3" descr="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18" y="1603353"/>
            <a:ext cx="4140764" cy="4968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Process</a:t>
            </a:r>
            <a:endParaRPr lang="en-IN" dirty="0"/>
          </a:p>
        </p:txBody>
      </p:sp>
      <p:graphicFrame>
        <p:nvGraphicFramePr>
          <p:cNvPr id="4" name="Content Placeholder 23"/>
          <p:cNvGraphicFramePr>
            <a:graphicFrameLocks noGrp="1"/>
          </p:cNvGraphicFramePr>
          <p:nvPr>
            <p:ph idx="1"/>
          </p:nvPr>
        </p:nvGraphicFramePr>
        <p:xfrm>
          <a:off x="428596" y="2571744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FUXO1RWGICYBAOS.MEDI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139" y="1817666"/>
            <a:ext cx="6053722" cy="45402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RGB-LED-Infinity-Mirr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12" y="1774825"/>
            <a:ext cx="693557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Floor Piano</a:t>
            </a:r>
            <a:endParaRPr lang="en-IN" dirty="0"/>
          </a:p>
        </p:txBody>
      </p:sp>
      <p:pic>
        <p:nvPicPr>
          <p:cNvPr id="4" name="Content Placeholder 3" descr="IMG-20140318-00568-e1395470840874-225x300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10" y="1640644"/>
            <a:ext cx="3667180" cy="488957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Dart Gun</a:t>
            </a:r>
            <a:endParaRPr lang="en-IN" dirty="0"/>
          </a:p>
        </p:txBody>
      </p:sp>
      <p:pic>
        <p:nvPicPr>
          <p:cNvPr id="4" name="Content Placeholder 3" descr="IMG-20140227-0055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63537" y="2180403"/>
            <a:ext cx="5080074" cy="381005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Shooter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Video</a:t>
            </a:r>
            <a:endParaRPr lang="en-US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Tester</a:t>
            </a:r>
            <a:endParaRPr lang="en-IN" dirty="0"/>
          </a:p>
        </p:txBody>
      </p:sp>
      <p:pic>
        <p:nvPicPr>
          <p:cNvPr id="5" name="Picture 4" descr="lay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678"/>
            <a:ext cx="6345718" cy="4123380"/>
          </a:xfrm>
          <a:prstGeom prst="rect">
            <a:avLst/>
          </a:prstGeom>
        </p:spPr>
      </p:pic>
      <p:pic>
        <p:nvPicPr>
          <p:cNvPr id="4" name="Content Placeholder 3" descr="BRTZcM3CUAAif5P.jpglarge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9256" y="1571612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4-Bit maze</a:t>
            </a:r>
            <a:endParaRPr lang="en-IN" dirty="0"/>
          </a:p>
        </p:txBody>
      </p:sp>
      <p:pic>
        <p:nvPicPr>
          <p:cNvPr id="4" name="Content Placeholder 3" descr="IMG-20130311-00284-e13630725452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1499" y="1531914"/>
            <a:ext cx="3941002" cy="525467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µC Manufactures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52600"/>
            <a:ext cx="3657600" cy="4495800"/>
          </a:xfrm>
        </p:spPr>
        <p:txBody>
          <a:bodyPr/>
          <a:lstStyle/>
          <a:p>
            <a:r>
              <a:rPr lang="en-US" dirty="0" smtClean="0"/>
              <a:t>Atmel</a:t>
            </a:r>
          </a:p>
          <a:p>
            <a:r>
              <a:rPr lang="en-US" dirty="0" smtClean="0"/>
              <a:t>Phillips</a:t>
            </a:r>
          </a:p>
          <a:p>
            <a:r>
              <a:rPr lang="en-US" dirty="0" smtClean="0"/>
              <a:t>Microchip</a:t>
            </a:r>
          </a:p>
          <a:p>
            <a:r>
              <a:rPr lang="en-US" dirty="0" smtClean="0"/>
              <a:t>Texas instrument</a:t>
            </a:r>
          </a:p>
          <a:p>
            <a:r>
              <a:rPr lang="en-US" dirty="0" smtClean="0"/>
              <a:t>Analog devices</a:t>
            </a:r>
          </a:p>
          <a:p>
            <a:r>
              <a:rPr lang="en-US" dirty="0" smtClean="0"/>
              <a:t>Dallas</a:t>
            </a:r>
          </a:p>
          <a:p>
            <a:r>
              <a:rPr lang="en-US" dirty="0" err="1" smtClean="0"/>
              <a:t>Renesas</a:t>
            </a:r>
            <a:endParaRPr lang="en-US" dirty="0" smtClean="0"/>
          </a:p>
          <a:p>
            <a:r>
              <a:rPr lang="en-US" dirty="0" smtClean="0"/>
              <a:t>Motorola</a:t>
            </a:r>
          </a:p>
          <a:p>
            <a:r>
              <a:rPr lang="en-US" dirty="0" smtClean="0"/>
              <a:t>Hitachi</a:t>
            </a:r>
          </a:p>
          <a:p>
            <a:r>
              <a:rPr lang="en-US" dirty="0" err="1" smtClean="0"/>
              <a:t>Freescale</a:t>
            </a:r>
            <a:endParaRPr lang="en-US" dirty="0"/>
          </a:p>
        </p:txBody>
      </p:sp>
      <p:grpSp>
        <p:nvGrpSpPr>
          <p:cNvPr id="7" name="Group 18"/>
          <p:cNvGrpSpPr/>
          <p:nvPr/>
        </p:nvGrpSpPr>
        <p:grpSpPr>
          <a:xfrm>
            <a:off x="4719662" y="1724044"/>
            <a:ext cx="3352800" cy="4419600"/>
            <a:chOff x="5168900" y="1866900"/>
            <a:chExt cx="3282950" cy="3511550"/>
          </a:xfrm>
        </p:grpSpPr>
        <p:pic>
          <p:nvPicPr>
            <p:cNvPr id="9" name="Picture 9" descr="natio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08600" y="4241800"/>
              <a:ext cx="12001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 descr="ad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8900" y="2819400"/>
              <a:ext cx="9144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atm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8800" y="1866900"/>
              <a:ext cx="8763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2" descr="dalla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0600" y="3048000"/>
              <a:ext cx="11049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freescal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16700" y="3454400"/>
              <a:ext cx="1533525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4" descr="hitach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70700" y="4140200"/>
              <a:ext cx="1581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" descr="inte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62600" y="3276600"/>
              <a:ext cx="9525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micro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51600" y="2501900"/>
              <a:ext cx="14001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/>
            <a:srcRect t="23074" b="23074"/>
            <a:stretch>
              <a:fillRect/>
            </a:stretch>
          </p:blipFill>
          <p:spPr bwMode="auto">
            <a:xfrm>
              <a:off x="5448300" y="1955800"/>
              <a:ext cx="990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/>
            <a:srcRect t="25597" b="25597"/>
            <a:stretch>
              <a:fillRect/>
            </a:stretch>
          </p:blipFill>
          <p:spPr bwMode="auto">
            <a:xfrm>
              <a:off x="6813550" y="4681538"/>
              <a:ext cx="1333500" cy="69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Clock</a:t>
            </a:r>
            <a:endParaRPr lang="en-IN" dirty="0"/>
          </a:p>
        </p:txBody>
      </p:sp>
      <p:pic>
        <p:nvPicPr>
          <p:cNvPr id="4" name="Content Placeholder 3" descr="IMG-20130204-00264-e136248362736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7259" y="1774825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Lets Start Building!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ingleled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46" y="1785926"/>
            <a:ext cx="14216654" cy="5262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Blink an LED</a:t>
            </a:r>
          </a:p>
          <a:p>
            <a:r>
              <a:rPr lang="en-US" dirty="0" smtClean="0"/>
              <a:t>Change duration of blink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 is you Best friend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setup()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(9600);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loop()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(“Hello”);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delay(500);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serial monitor</a:t>
            </a:r>
          </a:p>
          <a:p>
            <a:r>
              <a:rPr lang="en-US" dirty="0" smtClean="0"/>
              <a:t>Display status of led on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Morse Code generator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an S.O.S signal</a:t>
            </a:r>
          </a:p>
          <a:p>
            <a:r>
              <a:rPr lang="en-US" dirty="0" smtClean="0"/>
              <a:t>Send message using Morse code via </a:t>
            </a:r>
            <a:r>
              <a:rPr lang="en-US" dirty="0" smtClean="0"/>
              <a:t>LED</a:t>
            </a:r>
          </a:p>
          <a:p>
            <a:endParaRPr lang="en-US" dirty="0" smtClean="0"/>
          </a:p>
          <a:p>
            <a:r>
              <a:rPr lang="en-US" dirty="0" smtClean="0"/>
              <a:t>SOS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Some Math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mathematical operations using </a:t>
            </a:r>
            <a:r>
              <a:rPr lang="en-US" dirty="0" err="1" smtClean="0"/>
              <a:t>arduino</a:t>
            </a:r>
            <a:r>
              <a:rPr lang="en-US" dirty="0" smtClean="0"/>
              <a:t> and display the results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Math2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LED from keyboard</a:t>
            </a:r>
          </a:p>
          <a:p>
            <a:endParaRPr lang="en-US" dirty="0" smtClean="0"/>
          </a:p>
          <a:p>
            <a:r>
              <a:rPr lang="en-US" dirty="0" smtClean="0"/>
              <a:t>Intro to Processing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LedCtrlKybd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brightness of LED from computer</a:t>
            </a:r>
          </a:p>
          <a:p>
            <a:endParaRPr lang="en-US" dirty="0" smtClean="0"/>
          </a:p>
          <a:p>
            <a:r>
              <a:rPr lang="en-US" dirty="0" smtClean="0"/>
              <a:t>Interface with </a:t>
            </a:r>
            <a:r>
              <a:rPr lang="en-US" dirty="0" smtClean="0"/>
              <a:t>processing</a:t>
            </a:r>
          </a:p>
          <a:p>
            <a:endParaRPr lang="en-IN" dirty="0" smtClean="0"/>
          </a:p>
          <a:p>
            <a:r>
              <a:rPr lang="en-IN" dirty="0" err="1" smtClean="0"/>
              <a:t>LedBrightKybd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is a Micro-controller?</a:t>
            </a:r>
            <a:endParaRPr lang="en-US" dirty="0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1000100" y="1752600"/>
            <a:ext cx="6934200" cy="4645025"/>
            <a:chOff x="1524000" y="2438400"/>
            <a:chExt cx="5729288" cy="3581400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6383338" y="2590800"/>
              <a:ext cx="869950" cy="3251200"/>
              <a:chOff x="6553200" y="1905000"/>
              <a:chExt cx="990600" cy="3708400"/>
            </a:xfrm>
          </p:grpSpPr>
          <p:pic>
            <p:nvPicPr>
              <p:cNvPr id="14" name="Picture 3" descr="p89v51rd2.jpg"/>
              <p:cNvPicPr>
                <a:picLocks noChangeAspect="1"/>
              </p:cNvPicPr>
              <p:nvPr/>
            </p:nvPicPr>
            <p:blipFill>
              <a:blip r:embed="rId3"/>
              <a:srcRect t="31250" b="28125"/>
              <a:stretch>
                <a:fillRect/>
              </a:stretch>
            </p:blipFill>
            <p:spPr bwMode="auto">
              <a:xfrm rot="-5400000">
                <a:off x="5422900" y="3492500"/>
                <a:ext cx="3251200" cy="99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53200" y="1905000"/>
                <a:ext cx="587490" cy="3386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CHIP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524000" y="2438400"/>
              <a:ext cx="2649538" cy="3581400"/>
              <a:chOff x="993129" y="1905000"/>
              <a:chExt cx="2912972" cy="4148869"/>
            </a:xfrm>
          </p:grpSpPr>
          <p:pic>
            <p:nvPicPr>
              <p:cNvPr id="12" name="Picture 4" descr="Industrial_Mother_Board_ATX_Board_.jpg"/>
              <p:cNvPicPr>
                <a:picLocks noChangeAspect="1"/>
              </p:cNvPicPr>
              <p:nvPr/>
            </p:nvPicPr>
            <p:blipFill>
              <a:blip r:embed="rId4"/>
              <a:srcRect l="4559" r="4060" b="2632"/>
              <a:stretch>
                <a:fillRect/>
              </a:stretch>
            </p:blipFill>
            <p:spPr bwMode="auto">
              <a:xfrm rot="5400000">
                <a:off x="582624" y="2730392"/>
                <a:ext cx="3733982" cy="2912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47949" y="1905000"/>
                <a:ext cx="1754067" cy="367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COMPUTER (CPU)</a:t>
                </a: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325938" y="2514600"/>
              <a:ext cx="1676400" cy="2209800"/>
              <a:chOff x="4419600" y="1905000"/>
              <a:chExt cx="1676400" cy="220980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419600" y="3657600"/>
                <a:ext cx="16764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575" y="1905000"/>
                <a:ext cx="458787" cy="3381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EEPROM</a:t>
            </a:r>
          </a:p>
          <a:p>
            <a:r>
              <a:rPr lang="en-US" dirty="0" smtClean="0"/>
              <a:t>Write in EEPROM</a:t>
            </a:r>
          </a:p>
          <a:p>
            <a:r>
              <a:rPr lang="en-US" dirty="0" smtClean="0"/>
              <a:t>Read from EEPROM</a:t>
            </a:r>
          </a:p>
          <a:p>
            <a:endParaRPr lang="en-US" dirty="0" smtClean="0"/>
          </a:p>
          <a:p>
            <a:r>
              <a:rPr lang="en-US" dirty="0" err="1" smtClean="0"/>
              <a:t>eeprom_write</a:t>
            </a:r>
            <a:endParaRPr lang="en-US" dirty="0" smtClean="0"/>
          </a:p>
          <a:p>
            <a:r>
              <a:rPr lang="en-US" dirty="0" err="1" smtClean="0"/>
              <a:t>eeprom_read</a:t>
            </a:r>
            <a:endParaRPr lang="en-US" dirty="0" smtClean="0"/>
          </a:p>
          <a:p>
            <a:r>
              <a:rPr lang="en-US" dirty="0" err="1" smtClean="0"/>
              <a:t>eeprom_clear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this circuit </a:t>
            </a:r>
            <a:endParaRPr lang="en-IN" dirty="0"/>
          </a:p>
        </p:txBody>
      </p:sp>
      <p:pic>
        <p:nvPicPr>
          <p:cNvPr id="4" name="Content Placeholder 3" descr="led_swi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143116"/>
            <a:ext cx="11408890" cy="48895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 switch</a:t>
            </a:r>
          </a:p>
          <a:p>
            <a:r>
              <a:rPr lang="en-US" dirty="0" smtClean="0"/>
              <a:t>Control Led using the switch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Hardware de-bouncing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de-bouncing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err="1" smtClean="0"/>
              <a:t>Debounce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state change</a:t>
            </a:r>
          </a:p>
          <a:p>
            <a:endParaRPr lang="en-US" dirty="0" smtClean="0"/>
          </a:p>
          <a:p>
            <a:r>
              <a:rPr lang="en-US" dirty="0" err="1" smtClean="0"/>
              <a:t>StateChangeDetection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topwa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5926"/>
            <a:ext cx="13482686" cy="5156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Stop 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start/stop time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stopwatch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ldr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674790"/>
            <a:ext cx="10862126" cy="52546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ADC value on serial monitor</a:t>
            </a:r>
          </a:p>
          <a:p>
            <a:r>
              <a:rPr lang="en-US" dirty="0" smtClean="0"/>
              <a:t>Change LED brightness based on ADC </a:t>
            </a:r>
            <a:r>
              <a:rPr lang="en-US" dirty="0" smtClean="0"/>
              <a:t>value</a:t>
            </a:r>
          </a:p>
          <a:p>
            <a:endParaRPr lang="en-US" dirty="0" smtClean="0"/>
          </a:p>
          <a:p>
            <a:r>
              <a:rPr lang="en-US" dirty="0" err="1" smtClean="0"/>
              <a:t>LdrLedSerial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</a:t>
            </a:r>
            <a:r>
              <a:rPr lang="en-US" dirty="0" err="1" smtClean="0"/>
              <a:t>theremin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buzzer in place of LED.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graph of analog values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LdrGraph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What makes up a motherboard?</a:t>
            </a:r>
            <a:endParaRPr lang="en-US" dirty="0"/>
          </a:p>
        </p:txBody>
      </p:sp>
      <p:pic>
        <p:nvPicPr>
          <p:cNvPr id="6" name="Content Placeholder 6" descr="Industrial_Mother_Board_ATX_Board_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556" t="1518" r="4443" b="4390"/>
          <a:stretch>
            <a:fillRect/>
          </a:stretch>
        </p:blipFill>
        <p:spPr>
          <a:xfrm>
            <a:off x="1214414" y="1643050"/>
            <a:ext cx="6858000" cy="4724340"/>
          </a:xfrm>
        </p:spPr>
      </p:pic>
      <p:sp>
        <p:nvSpPr>
          <p:cNvPr id="7" name="TextBox 6"/>
          <p:cNvSpPr txBox="1"/>
          <p:nvPr/>
        </p:nvSpPr>
        <p:spPr>
          <a:xfrm>
            <a:off x="6210256" y="3700390"/>
            <a:ext cx="9618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CPU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</a:t>
            </a:r>
            <a:r>
              <a:rPr lang="en-US" sz="1200" dirty="0">
                <a:sym typeface="Symbol"/>
              </a:rPr>
              <a:t></a:t>
            </a:r>
            <a:r>
              <a:rPr lang="en-US" sz="1200" dirty="0"/>
              <a:t>P)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6256" y="1871590"/>
            <a:ext cx="2872081" cy="646331"/>
          </a:xfrm>
          <a:prstGeom prst="rect">
            <a:avLst/>
          </a:prstGeom>
        </p:spPr>
        <p:style>
          <a:lnRef idx="0">
            <a:schemeClr val="accent3"/>
          </a:lnRef>
          <a:fillRef idx="1002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Input / Output Ports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62456" y="5529190"/>
            <a:ext cx="26717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Memories (RAM / </a:t>
            </a:r>
            <a:r>
              <a:rPr lang="en-US" sz="1200" dirty="0" smtClean="0"/>
              <a:t>ROM/Flash)</a:t>
            </a: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5456" y="4843390"/>
            <a:ext cx="146943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Timers / Interrupts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cxnSp>
        <p:nvCxnSpPr>
          <p:cNvPr id="11" name="Elbow Connector 14"/>
          <p:cNvCxnSpPr/>
          <p:nvPr/>
        </p:nvCxnSpPr>
        <p:spPr>
          <a:xfrm flipV="1">
            <a:off x="2933657" y="4157590"/>
            <a:ext cx="3200401" cy="66992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0"/>
          </p:cNvCxnSpPr>
          <p:nvPr/>
        </p:nvCxnSpPr>
        <p:spPr>
          <a:xfrm rot="16200000" flipH="1">
            <a:off x="5841109" y="2850336"/>
            <a:ext cx="1371600" cy="32850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9"/>
          <p:cNvCxnSpPr/>
          <p:nvPr/>
        </p:nvCxnSpPr>
        <p:spPr>
          <a:xfrm rot="5400000">
            <a:off x="5087893" y="4441753"/>
            <a:ext cx="1041400" cy="1692275"/>
          </a:xfrm>
          <a:prstGeom prst="bentConnector4">
            <a:avLst>
              <a:gd name="adj1" fmla="val 35913"/>
              <a:gd name="adj2" fmla="val 13414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656" y="4309990"/>
            <a:ext cx="962025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System Bus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6leds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643182"/>
            <a:ext cx="8300378" cy="61295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wave of led lights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loops</a:t>
            </a:r>
          </a:p>
          <a:p>
            <a:endParaRPr lang="en-US" dirty="0" smtClean="0"/>
          </a:p>
          <a:p>
            <a:r>
              <a:rPr lang="en-US" dirty="0" err="1" smtClean="0"/>
              <a:t>LedWave</a:t>
            </a:r>
            <a:endParaRPr lang="en-US" dirty="0" smtClean="0"/>
          </a:p>
          <a:p>
            <a:r>
              <a:rPr lang="en-US" dirty="0" err="1" smtClean="0"/>
              <a:t>LedWaveBetter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Random numbers</a:t>
            </a:r>
          </a:p>
          <a:p>
            <a:r>
              <a:rPr lang="en-US" dirty="0" smtClean="0"/>
              <a:t>Make a Electronic </a:t>
            </a:r>
            <a:r>
              <a:rPr lang="en-US" dirty="0" smtClean="0"/>
              <a:t>dice</a:t>
            </a:r>
          </a:p>
          <a:p>
            <a:endParaRPr lang="en-US" dirty="0" smtClean="0"/>
          </a:p>
          <a:p>
            <a:r>
              <a:rPr lang="en-US" dirty="0" smtClean="0"/>
              <a:t>dice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 to  write the code. </a:t>
            </a:r>
          </a:p>
          <a:p>
            <a:pPr lvl="1"/>
            <a:r>
              <a:rPr lang="en-US" dirty="0" smtClean="0"/>
              <a:t>Simulate Traffic Lights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sound using Tone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tone </a:t>
            </a:r>
            <a:r>
              <a:rPr lang="en-US" dirty="0" smtClean="0"/>
              <a:t>library</a:t>
            </a:r>
          </a:p>
          <a:p>
            <a:endParaRPr lang="en-US" dirty="0" smtClean="0"/>
          </a:p>
          <a:p>
            <a:r>
              <a:rPr lang="en-US" dirty="0" smtClean="0"/>
              <a:t>Play some music</a:t>
            </a: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says</a:t>
            </a:r>
            <a:endParaRPr lang="en-IN" dirty="0"/>
          </a:p>
        </p:txBody>
      </p:sp>
      <p:pic>
        <p:nvPicPr>
          <p:cNvPr id="4" name="Content Placeholder 3" descr="sim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1" y="1593198"/>
            <a:ext cx="6429418" cy="4989230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</a:p>
          <a:p>
            <a:r>
              <a:rPr lang="en-US" dirty="0" smtClean="0"/>
              <a:t>Binary clock</a:t>
            </a:r>
          </a:p>
          <a:p>
            <a:r>
              <a:rPr lang="en-US" dirty="0" smtClean="0"/>
              <a:t>4-bit maze</a:t>
            </a:r>
          </a:p>
          <a:p>
            <a:r>
              <a:rPr lang="en-US" dirty="0" smtClean="0"/>
              <a:t>Thermometer</a:t>
            </a:r>
            <a:endParaRPr lang="en-US" dirty="0" smtClean="0"/>
          </a:p>
          <a:p>
            <a:r>
              <a:rPr lang="en-US" dirty="0" smtClean="0"/>
              <a:t>Simon Game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 descr="question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3245" y="-88957"/>
            <a:ext cx="10855498" cy="7232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 architecture: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F1FAD0B6-ABD7-4297-A48C-97138C38758A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457200" y="1600200"/>
            <a:ext cx="7467600" cy="4873625"/>
            <a:chOff x="838200" y="2057400"/>
            <a:chExt cx="6867525" cy="4397375"/>
          </a:xfrm>
        </p:grpSpPr>
        <p:sp>
          <p:nvSpPr>
            <p:cNvPr id="7" name="TextBox 6"/>
            <p:cNvSpPr txBox="1"/>
            <p:nvPr/>
          </p:nvSpPr>
          <p:spPr>
            <a:xfrm>
              <a:off x="3581400" y="2057400"/>
              <a:ext cx="22098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AVR CPU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688" y="2765425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UART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5257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62200" y="4233863"/>
              <a:ext cx="1371600" cy="2460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4724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2200" y="3733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3352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DATA RAM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28194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CODE ROM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FLASH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8800" y="3806825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I2C / TWI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62200" y="5943600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OSCILLATOR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800" y="4310063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8800" y="53340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WATCHDOG TIMER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" y="5900738"/>
              <a:ext cx="1077913" cy="5540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CRYSTAL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RESONATOR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1676400" y="3776663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1676400" y="4800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666875" y="4292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1676400" y="53340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>
              <a:off x="3733800" y="59721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>
              <a:off x="3724275" y="3405188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>
              <a:off x="3733800" y="37766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3733800" y="43100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4724400" y="5387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3733800" y="48006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4724400" y="4371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4724400" y="38862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3733800" y="53340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4724400" y="28194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3724275" y="28622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4591050" y="2505075"/>
              <a:ext cx="200025" cy="3819525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000875" y="28765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7008813" y="302577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010400" y="3910013"/>
              <a:ext cx="685800" cy="158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10400" y="4054475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008813" y="44196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05638" y="45720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905000" y="60420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5000" y="62198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638800" y="32766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SPI</a:t>
              </a:r>
            </a:p>
          </p:txBody>
        </p:sp>
        <p:sp>
          <p:nvSpPr>
            <p:cNvPr id="45" name="Left-Right Arrow 44"/>
            <p:cNvSpPr/>
            <p:nvPr/>
          </p:nvSpPr>
          <p:spPr>
            <a:xfrm>
              <a:off x="4735513" y="3330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011988" y="3387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019925" y="3536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8800" y="48006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TIMER1</a:t>
              </a: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4735513" y="4854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011988" y="4911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>
              <a:off x="7019925" y="5060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5000" y="5867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ADC</a:t>
              </a:r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4800600" y="59213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/>
              <a:t>Arduino</a:t>
            </a:r>
            <a:r>
              <a:rPr lang="en-IN" dirty="0" smtClean="0"/>
              <a:t> is a single-board microcontroller, intended to make the application of interactive objects or environments more </a:t>
            </a:r>
            <a:r>
              <a:rPr lang="en-IN" dirty="0" err="1" smtClean="0"/>
              <a:t>accessible.The</a:t>
            </a:r>
            <a:r>
              <a:rPr lang="en-IN" dirty="0" smtClean="0"/>
              <a:t> hardware consists of an open-source hardware board designed around an 8-bit Atmel AVR microcontroller, or a 32-bit Atmel ARM. Pre-programmed into the on-board microcontroller chip is a boot loader that allows uploading programs into the microcontroller memory without needing a chip (device) programmer.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1295</TotalTime>
  <Words>742</Words>
  <Application>Microsoft Office PowerPoint</Application>
  <PresentationFormat>On-screen Show (4:3)</PresentationFormat>
  <Paragraphs>269</Paragraphs>
  <Slides>77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Module</vt:lpstr>
      <vt:lpstr>Arduino Workshop</vt:lpstr>
      <vt:lpstr>Slide 2</vt:lpstr>
      <vt:lpstr>Getting Started</vt:lpstr>
      <vt:lpstr>System</vt:lpstr>
      <vt:lpstr>µC Manufactures</vt:lpstr>
      <vt:lpstr>What is a Micro-controller?</vt:lpstr>
      <vt:lpstr>What makes up a motherboard?</vt:lpstr>
      <vt:lpstr>AVR architecture:</vt:lpstr>
      <vt:lpstr>What is Arduino?</vt:lpstr>
      <vt:lpstr>Meet the family</vt:lpstr>
      <vt:lpstr>Types of input/outputs</vt:lpstr>
      <vt:lpstr>Analog Signal</vt:lpstr>
      <vt:lpstr>Analog Signal</vt:lpstr>
      <vt:lpstr>Digital signal</vt:lpstr>
      <vt:lpstr>Digital Signal</vt:lpstr>
      <vt:lpstr>Conversion</vt:lpstr>
      <vt:lpstr>What is Current?</vt:lpstr>
      <vt:lpstr>What is Volt?</vt:lpstr>
      <vt:lpstr>Concepts</vt:lpstr>
      <vt:lpstr>What is a Resistor?</vt:lpstr>
      <vt:lpstr>Resistor colour code</vt:lpstr>
      <vt:lpstr>V, I and R</vt:lpstr>
      <vt:lpstr>Capacitor</vt:lpstr>
      <vt:lpstr>LED</vt:lpstr>
      <vt:lpstr>Diode</vt:lpstr>
      <vt:lpstr>Piezo buzzer</vt:lpstr>
      <vt:lpstr>LDR</vt:lpstr>
      <vt:lpstr>Transistor</vt:lpstr>
      <vt:lpstr>Bread-board</vt:lpstr>
      <vt:lpstr>Bread-board</vt:lpstr>
      <vt:lpstr>Bread-board</vt:lpstr>
      <vt:lpstr>Bread-board</vt:lpstr>
      <vt:lpstr>Bread-board</vt:lpstr>
      <vt:lpstr>Bread-board</vt:lpstr>
      <vt:lpstr>Schematic Symbols</vt:lpstr>
      <vt:lpstr>Analogy </vt:lpstr>
      <vt:lpstr>Analogy</vt:lpstr>
      <vt:lpstr>The Arduino Board</vt:lpstr>
      <vt:lpstr>Arduino Board</vt:lpstr>
      <vt:lpstr>The heart - atmega328</vt:lpstr>
      <vt:lpstr>Arduino IDE</vt:lpstr>
      <vt:lpstr>Programming Process</vt:lpstr>
      <vt:lpstr>Some Examples</vt:lpstr>
      <vt:lpstr>Some Examples</vt:lpstr>
      <vt:lpstr>Floor Piano</vt:lpstr>
      <vt:lpstr>Dart Gun</vt:lpstr>
      <vt:lpstr>Paint Shooter</vt:lpstr>
      <vt:lpstr>Transistor Tester</vt:lpstr>
      <vt:lpstr>4-Bit maze</vt:lpstr>
      <vt:lpstr>Binary Clock</vt:lpstr>
      <vt:lpstr>Slide 51</vt:lpstr>
      <vt:lpstr>Connect this circuit</vt:lpstr>
      <vt:lpstr>Project #1</vt:lpstr>
      <vt:lpstr>Serial Monitor is you Best friend</vt:lpstr>
      <vt:lpstr>Project #2</vt:lpstr>
      <vt:lpstr>Morse Code generator</vt:lpstr>
      <vt:lpstr>Lets do Some Math</vt:lpstr>
      <vt:lpstr>Project #3</vt:lpstr>
      <vt:lpstr>Project #4</vt:lpstr>
      <vt:lpstr>Project #4</vt:lpstr>
      <vt:lpstr>Connect this circuit </vt:lpstr>
      <vt:lpstr>Project #5</vt:lpstr>
      <vt:lpstr>Project #6</vt:lpstr>
      <vt:lpstr>Connect this circuit</vt:lpstr>
      <vt:lpstr>Create a Stop watch</vt:lpstr>
      <vt:lpstr>Connect the circuit</vt:lpstr>
      <vt:lpstr>Project #7</vt:lpstr>
      <vt:lpstr>Make a theremin</vt:lpstr>
      <vt:lpstr>Interface with Processing</vt:lpstr>
      <vt:lpstr>Connect the circuit</vt:lpstr>
      <vt:lpstr>Project #8</vt:lpstr>
      <vt:lpstr>Project #9</vt:lpstr>
      <vt:lpstr>Project #10</vt:lpstr>
      <vt:lpstr>Play a sound using Tone</vt:lpstr>
      <vt:lpstr>Simon says</vt:lpstr>
      <vt:lpstr>Demos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Electronics</dc:title>
  <dc:creator>Hemal M. Chevli</dc:creator>
  <cp:lastModifiedBy>Hemal M. Chevli</cp:lastModifiedBy>
  <cp:revision>248</cp:revision>
  <dcterms:created xsi:type="dcterms:W3CDTF">2014-02-04T12:08:48Z</dcterms:created>
  <dcterms:modified xsi:type="dcterms:W3CDTF">2014-03-27T12:03:55Z</dcterms:modified>
</cp:coreProperties>
</file>